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move </a:t>
            </a:r>
            <a:r>
              <a:rPr b="0" lang="en-US" sz="4400" spc="-1" strike="noStrike">
                <a:latin typeface="Arial"/>
              </a:rPr>
              <a:t>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BEBE16C-A164-4F0D-92C9-D1F79772DD8C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2BDF36-97F4-4B06-B587-3C9A7366F2A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9C92579-1B09-4953-9324-541494402FE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学习曲线是提高学习算法性能的简单但功能强大的判定工具。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学习曲线是一条关于样本数量和损失函数之间的曲线，对机器学习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深度学习</a:t>
            </a:r>
            <a:r>
              <a:rPr b="0" lang="en-US" sz="2000" spc="-1" strike="noStrike">
                <a:latin typeface="Arial"/>
              </a:rPr>
              <a:t>)</a:t>
            </a:r>
            <a:r>
              <a:rPr b="0" lang="en-US" sz="2000" spc="-1" strike="noStrike">
                <a:latin typeface="Arial"/>
              </a:rPr>
              <a:t>过程进行判断，进一步调整学习参数，提高模型的泛化能力。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C0CB9CA-20EE-4956-8321-CBCDB5A2E8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</a:t>
            </a:r>
            <a:r>
              <a:rPr b="0" lang="en-US" sz="2000" spc="-1" strike="noStrike">
                <a:latin typeface="Arial"/>
              </a:rPr>
              <a:t>法就可以很清楚的记住这两个模型的</a:t>
            </a:r>
            <a:r>
              <a:rPr b="0" lang="en-US" sz="2000" spc="-1" strike="noStrike">
                <a:latin typeface="Arial"/>
              </a:rPr>
              <a:t>特征，有意义的没意义的都给记住</a:t>
            </a:r>
            <a:r>
              <a:rPr b="0" lang="en-US" sz="2000" spc="-1" strike="noStrike">
                <a:latin typeface="Arial"/>
              </a:rPr>
              <a:t>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</a:t>
            </a:r>
            <a:r>
              <a:rPr b="0" lang="en-US" sz="2000" spc="-1" strike="noStrike">
                <a:latin typeface="Arial"/>
              </a:rPr>
              <a:t>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</a:t>
            </a:r>
            <a:r>
              <a:rPr b="0" lang="en-US" sz="2000" spc="-1" strike="noStrike">
                <a:latin typeface="Arial"/>
              </a:rPr>
              <a:t>就不是什么好事，比如说刚刚的样本</a:t>
            </a:r>
            <a:r>
              <a:rPr b="0" lang="en-US" sz="2000" spc="-1" strike="noStrike">
                <a:latin typeface="Arial"/>
              </a:rPr>
              <a:t>一个是黑猫，另一只是白狗，我们的</a:t>
            </a:r>
            <a:r>
              <a:rPr b="0" lang="en-US" sz="2000" spc="-1" strike="noStrike">
                <a:latin typeface="Arial"/>
              </a:rPr>
              <a:t>算法是判断是猫还是狗，经过这两个</a:t>
            </a:r>
            <a:r>
              <a:rPr b="0" lang="en-US" sz="2000" spc="-1" strike="noStrike">
                <a:latin typeface="Arial"/>
              </a:rPr>
              <a:t>样本的训练，模型很可能把颜色记住</a:t>
            </a:r>
            <a:r>
              <a:rPr b="0" lang="en-US" sz="2000" spc="-1" strike="noStrike">
                <a:latin typeface="Arial"/>
              </a:rPr>
              <a:t>了，对于验证集里面的黑狗很有可能</a:t>
            </a:r>
            <a:r>
              <a:rPr b="0" lang="en-US" sz="2000" spc="-1" strike="noStrike">
                <a:latin typeface="Arial"/>
              </a:rPr>
              <a:t>被识别成猫，白猫被识别成狗，这样</a:t>
            </a:r>
            <a:r>
              <a:rPr b="0" lang="en-US" sz="2000" spc="-1" strike="noStrike">
                <a:latin typeface="Arial"/>
              </a:rPr>
              <a:t>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DCC14D5-26D9-4B29-88DC-DECBDE4FB64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EABB4A1-073B-4D0D-A337-E98619CB49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19BF665-E459-4379-9734-B487967903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95846A-5E00-4A34-A8EA-7CFD1AFC89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A6F1F4-146B-4A8C-8BBA-07F0F2E5AA3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假设当前训练集只有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个样本，学习算法就可以很清楚的记住这两个模型的特征，有意义的没意义的都给记住了，然后准确率就达到了</a:t>
            </a:r>
            <a:r>
              <a:rPr b="0" lang="en-US" sz="2000" spc="-1" strike="noStrike">
                <a:latin typeface="Arial"/>
              </a:rPr>
              <a:t>100%</a:t>
            </a:r>
            <a:r>
              <a:rPr b="0" lang="en-US" sz="2000" spc="-1" strike="noStrike">
                <a:latin typeface="Arial"/>
              </a:rPr>
              <a:t>，相应的错误率就是</a:t>
            </a:r>
            <a:r>
              <a:rPr b="0" lang="en-US" sz="2000" spc="-1" strike="noStrike">
                <a:latin typeface="Arial"/>
              </a:rPr>
              <a:t>0%</a:t>
            </a:r>
            <a:r>
              <a:rPr b="0" lang="en-US" sz="2000" spc="-1" strike="noStrike">
                <a:latin typeface="Arial"/>
              </a:rPr>
              <a:t>；这对于验证集就不是什么好事，比如说刚刚的样本一个是黑猫，另一只是白狗，我们的算法是判断是猫还是狗，经过这两个样本的训练，模型很可能把颜色记住了，对于验证集里面的黑狗很有可能被识别成猫，白猫被识别成狗，这样准确率就会很低，错误率就很高。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89303D-FA19-4D48-9647-88739C806F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www.sohu.com/a/122865103_488474" TargetMode="External"/><Relationship Id="rId2" Type="http://schemas.openxmlformats.org/officeDocument/2006/relationships/hyperlink" Target="https://arxiv.org/abs/1604.07316" TargetMode="External"/><Relationship Id="rId3" Type="http://schemas.openxmlformats.org/officeDocument/2006/relationships/hyperlink" Target="https://devblogs.nvidia.com/deep-learning-self-driving-cars/" TargetMode="External"/><Relationship Id="rId4" Type="http://schemas.openxmlformats.org/officeDocument/2006/relationships/hyperlink" Target="https://blog.csdn.net/yunnangf/article/details/79585089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609280" y="2330280"/>
            <a:ext cx="371772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Machine Learning Yearning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2353680" y="3009960"/>
            <a:ext cx="4228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deep learning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590200" y="4297680"/>
            <a:ext cx="37177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饶正锋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Nov 2018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222" name="CustomShape 2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Pipeline or End-to-end 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3" name="Line 3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CustomShape 4"/>
          <p:cNvSpPr/>
          <p:nvPr/>
        </p:nvSpPr>
        <p:spPr>
          <a:xfrm>
            <a:off x="202680" y="1069200"/>
            <a:ext cx="8483760" cy="17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</a:t>
            </a: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Task simplicity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Century Gothic"/>
                <a:ea typeface="DejaVu Sans"/>
              </a:rPr>
              <a:t>[Task]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Siamese cat detector.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641040" y="1069200"/>
            <a:ext cx="2119320" cy="1412280"/>
          </a:xfrm>
          <a:prstGeom prst="rect">
            <a:avLst/>
          </a:prstGeom>
          <a:ln>
            <a:noFill/>
          </a:ln>
        </p:spPr>
      </p:pic>
      <p:sp>
        <p:nvSpPr>
          <p:cNvPr id="226" name="Line 5"/>
          <p:cNvSpPr/>
          <p:nvPr/>
        </p:nvSpPr>
        <p:spPr>
          <a:xfrm>
            <a:off x="4159440" y="2865240"/>
            <a:ext cx="360" cy="3236400"/>
          </a:xfrm>
          <a:prstGeom prst="line">
            <a:avLst/>
          </a:prstGeom>
          <a:ln cap="rnd" w="12600">
            <a:solidFill>
              <a:srgbClr val="ffffd7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6"/>
          <p:cNvSpPr/>
          <p:nvPr/>
        </p:nvSpPr>
        <p:spPr>
          <a:xfrm>
            <a:off x="4234320" y="2744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166320" y="2780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 to end: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754200" y="3281040"/>
            <a:ext cx="2773080" cy="4946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4373640" y="3167280"/>
            <a:ext cx="4030200" cy="57852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4340880" y="4222800"/>
            <a:ext cx="1968120" cy="131076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6492240" y="4222800"/>
            <a:ext cx="2468520" cy="1323360"/>
          </a:xfrm>
          <a:prstGeom prst="rect">
            <a:avLst/>
          </a:prstGeom>
          <a:ln>
            <a:noFill/>
          </a:ln>
        </p:spPr>
      </p:pic>
      <p:sp>
        <p:nvSpPr>
          <p:cNvPr id="233" name="CustomShape 8"/>
          <p:cNvSpPr/>
          <p:nvPr/>
        </p:nvSpPr>
        <p:spPr>
          <a:xfrm>
            <a:off x="224640" y="6217920"/>
            <a:ext cx="851976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Tips: how to define a task’s simplicity? 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1"/>
          <p:cNvGrpSpPr/>
          <p:nvPr/>
        </p:nvGrpSpPr>
        <p:grpSpPr>
          <a:xfrm>
            <a:off x="133560" y="283320"/>
            <a:ext cx="6753960" cy="599040"/>
            <a:chOff x="133560" y="283320"/>
            <a:chExt cx="6753960" cy="599040"/>
          </a:xfrm>
        </p:grpSpPr>
        <p:sp>
          <p:nvSpPr>
            <p:cNvPr id="235" name="CustomShape 2"/>
            <p:cNvSpPr/>
            <p:nvPr/>
          </p:nvSpPr>
          <p:spPr>
            <a:xfrm>
              <a:off x="133560" y="283320"/>
              <a:ext cx="5361480" cy="45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More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36" name="Line 3"/>
            <p:cNvSpPr/>
            <p:nvPr/>
          </p:nvSpPr>
          <p:spPr>
            <a:xfrm>
              <a:off x="212400" y="88200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7" name="CustomShape 4"/>
          <p:cNvSpPr/>
          <p:nvPr/>
        </p:nvSpPr>
        <p:spPr>
          <a:xfrm>
            <a:off x="314280" y="1221840"/>
            <a:ext cx="7418160" cy="13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1"/>
              </a:rPr>
              <a:t>东北话和川普，机器都能听懂，吴恩达说的端到端学习究竟是什么？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2"/>
              </a:rPr>
              <a:t>End to End Learning for Self-Driving Cars</a:t>
            </a:r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.pdf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3"/>
              </a:rPr>
              <a:t>End-to-End Deep Learning for Self-Driving Cars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58c1ba"/>
                </a:solidFill>
                <a:uFillTx/>
                <a:latin typeface="Century Gothic"/>
                <a:ea typeface="DejaVu Sans"/>
                <a:hlinkClick r:id="rId4"/>
              </a:rPr>
              <a:t>端到端的TTS深度学习模型tacotron(中文语音合成)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3840480" y="2233440"/>
            <a:ext cx="18036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9875520" y="1867680"/>
            <a:ext cx="18036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177000" y="2980440"/>
            <a:ext cx="2574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THANK YOU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14040" y="539280"/>
            <a:ext cx="210708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18360" y="3295440"/>
            <a:ext cx="48996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End-to-end: Pros and cons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18360" y="1856160"/>
            <a:ext cx="48996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WenQuanYi Zen Hei"/>
              </a:rPr>
              <a:t>What is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918360" y="2575800"/>
            <a:ext cx="48996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WenQuanYi Zen Hei"/>
              </a:rPr>
              <a:t>Examples of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918360" y="4051080"/>
            <a:ext cx="7310880" cy="79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 or End-to-end 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918360" y="4735080"/>
            <a:ext cx="51904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More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82880" y="956160"/>
            <a:ext cx="831960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69640" y="2937600"/>
            <a:ext cx="4209480" cy="63864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754880" y="2937600"/>
            <a:ext cx="4042440" cy="638640"/>
          </a:xfrm>
          <a:prstGeom prst="rect">
            <a:avLst/>
          </a:prstGeom>
          <a:ln>
            <a:noFill/>
          </a:ln>
        </p:spPr>
      </p:pic>
      <p:sp>
        <p:nvSpPr>
          <p:cNvPr id="150" name="Line 2"/>
          <p:cNvSpPr/>
          <p:nvPr/>
        </p:nvSpPr>
        <p:spPr>
          <a:xfrm>
            <a:off x="4627440" y="2394000"/>
            <a:ext cx="360" cy="3236400"/>
          </a:xfrm>
          <a:prstGeom prst="line">
            <a:avLst/>
          </a:prstGeom>
          <a:ln cap="rnd" w="12600">
            <a:solidFill>
              <a:srgbClr val="ffffd7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Group 3"/>
          <p:cNvGrpSpPr/>
          <p:nvPr/>
        </p:nvGrpSpPr>
        <p:grpSpPr>
          <a:xfrm>
            <a:off x="123480" y="345240"/>
            <a:ext cx="6753960" cy="514080"/>
            <a:chOff x="123480" y="345240"/>
            <a:chExt cx="6753960" cy="514080"/>
          </a:xfrm>
        </p:grpSpPr>
        <p:sp>
          <p:nvSpPr>
            <p:cNvPr id="152" name="CustomShape 4"/>
            <p:cNvSpPr/>
            <p:nvPr/>
          </p:nvSpPr>
          <p:spPr>
            <a:xfrm>
              <a:off x="123480" y="34524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WenQuanYi Zen Hei"/>
                </a:rPr>
                <a:t>What is </a:t>
              </a: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End-to-end deep learning?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3" name="Line 5"/>
            <p:cNvSpPr/>
            <p:nvPr/>
          </p:nvSpPr>
          <p:spPr>
            <a:xfrm>
              <a:off x="202320" y="85896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" name="CustomShape 6"/>
          <p:cNvSpPr/>
          <p:nvPr/>
        </p:nvSpPr>
        <p:spPr>
          <a:xfrm>
            <a:off x="166320" y="241740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Pipeline(traditional ML):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7"/>
          <p:cNvSpPr/>
          <p:nvPr/>
        </p:nvSpPr>
        <p:spPr>
          <a:xfrm>
            <a:off x="4666320" y="2417400"/>
            <a:ext cx="3836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 to end(Deep Learning):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>
            <a:off x="166320" y="3785400"/>
            <a:ext cx="458712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Two components: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parser: annotate texts, identify import words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sentiment classifier: class the annotated texts, giving adjectives a higher weight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1005840" y="4389120"/>
            <a:ext cx="2337480" cy="348840"/>
          </a:xfrm>
          <a:prstGeom prst="rect">
            <a:avLst/>
          </a:prstGeom>
          <a:ln>
            <a:noFill/>
          </a:ln>
        </p:spPr>
      </p:pic>
      <p:sp>
        <p:nvSpPr>
          <p:cNvPr id="158" name="CustomShape 9"/>
          <p:cNvSpPr/>
          <p:nvPr/>
        </p:nvSpPr>
        <p:spPr>
          <a:xfrm>
            <a:off x="4774320" y="3857400"/>
            <a:ext cx="458712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0"/>
          <p:cNvSpPr/>
          <p:nvPr/>
        </p:nvSpPr>
        <p:spPr>
          <a:xfrm>
            <a:off x="182880" y="5797800"/>
            <a:ext cx="877680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</a:t>
            </a: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Asking the learning algorithm to go directly from the input to the desired output.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11"/>
          <p:cNvSpPr/>
          <p:nvPr/>
        </p:nvSpPr>
        <p:spPr>
          <a:xfrm>
            <a:off x="4666320" y="3785400"/>
            <a:ext cx="458712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Input the raw, original text: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999999"/>
                </a:solidFill>
                <a:latin typeface="Century Gothic"/>
                <a:ea typeface="DejaVu Sans"/>
              </a:rPr>
              <a:t>This is a great mop!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Try to directly recognize the sentiment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12"/>
          <p:cNvSpPr/>
          <p:nvPr/>
        </p:nvSpPr>
        <p:spPr>
          <a:xfrm>
            <a:off x="170280" y="1222560"/>
            <a:ext cx="741816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e181e"/>
                </a:solidFill>
                <a:latin typeface="Century Gothic"/>
                <a:ea typeface="DejaVu Sans"/>
              </a:rPr>
              <a:t>[Task]</a:t>
            </a:r>
            <a:r>
              <a:rPr b="0" lang="en-US" sz="2000" spc="-1" strike="noStrike">
                <a:solidFill>
                  <a:srgbClr val="ce181e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sentiment classification: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808080"/>
                </a:solidFill>
                <a:latin typeface="Century Gothic"/>
                <a:ea typeface="DejaVu Sans"/>
              </a:rPr>
              <a:t>This is a great mop!</a:t>
            </a:r>
            <a:r>
              <a:rPr b="0" lang="en-US" sz="2000" spc="-1" strike="noStrike">
                <a:solidFill>
                  <a:srgbClr val="dddddd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dddddd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--positive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808080"/>
                </a:solidFill>
                <a:latin typeface="Century Gothic"/>
                <a:ea typeface="DejaVu Sans"/>
              </a:rPr>
              <a:t>This mop is low quality--I regret buying it.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--negative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238320" y="2278080"/>
            <a:ext cx="4570560" cy="5472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5140080" y="2352960"/>
            <a:ext cx="3764160" cy="364320"/>
          </a:xfrm>
          <a:prstGeom prst="rect">
            <a:avLst/>
          </a:prstGeom>
          <a:ln>
            <a:noFill/>
          </a:ln>
        </p:spPr>
      </p:pic>
      <p:sp>
        <p:nvSpPr>
          <p:cNvPr id="164" name="Line 1"/>
          <p:cNvSpPr/>
          <p:nvPr/>
        </p:nvSpPr>
        <p:spPr>
          <a:xfrm>
            <a:off x="5023440" y="2070000"/>
            <a:ext cx="360" cy="3236400"/>
          </a:xfrm>
          <a:prstGeom prst="line">
            <a:avLst/>
          </a:prstGeom>
          <a:ln cap="rnd" w="12600">
            <a:solidFill>
              <a:srgbClr val="ffffd7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5" name="Group 2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166" name="CustomShape 3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WenQuanYi Zen Hei"/>
                </a:rPr>
                <a:t>Examples of </a:t>
              </a: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End-to-end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67" name="Line 4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8" name="CustomShape 5"/>
          <p:cNvSpPr/>
          <p:nvPr/>
        </p:nvSpPr>
        <p:spPr>
          <a:xfrm>
            <a:off x="202320" y="1157400"/>
            <a:ext cx="5009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Century Gothic"/>
                <a:ea typeface="DejaVu Sans"/>
              </a:rPr>
              <a:t>[Task]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speech recognition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166320" y="180540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7"/>
          <p:cNvSpPr/>
          <p:nvPr/>
        </p:nvSpPr>
        <p:spPr>
          <a:xfrm>
            <a:off x="5026320" y="187740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 to end: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8"/>
          <p:cNvSpPr/>
          <p:nvPr/>
        </p:nvSpPr>
        <p:spPr>
          <a:xfrm>
            <a:off x="182880" y="3021480"/>
            <a:ext cx="458712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Three components: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Compute features: Extract hand-designed features, such as MFCC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Phoneme recognizer:recognize the phonemes in the audio clip.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3.Final recognizer: Take the sequence of recognized phonemes, and try to string them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together into an output transcript.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173" name="CustomShape 2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WenQuanYi Zen Hei"/>
                </a:rPr>
                <a:t>Examples of </a:t>
              </a: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End-to-end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74" name="Line 3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CustomShape 4"/>
          <p:cNvSpPr/>
          <p:nvPr/>
        </p:nvSpPr>
        <p:spPr>
          <a:xfrm>
            <a:off x="202320" y="1121400"/>
            <a:ext cx="4917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Century Gothic"/>
                <a:ea typeface="DejaVu Sans"/>
              </a:rPr>
              <a:t>[Task]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autonomous car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Line 5"/>
          <p:cNvSpPr/>
          <p:nvPr/>
        </p:nvSpPr>
        <p:spPr>
          <a:xfrm>
            <a:off x="5023440" y="1965240"/>
            <a:ext cx="360" cy="3236400"/>
          </a:xfrm>
          <a:prstGeom prst="line">
            <a:avLst/>
          </a:prstGeom>
          <a:ln cap="rnd" w="12600">
            <a:solidFill>
              <a:srgbClr val="ffffd7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6"/>
          <p:cNvSpPr/>
          <p:nvPr/>
        </p:nvSpPr>
        <p:spPr>
          <a:xfrm>
            <a:off x="166320" y="1700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5026320" y="1772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 to end: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182880" y="3384720"/>
            <a:ext cx="458712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Three components: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Detect cars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Detect pedestrians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3. Plan path for car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457200" y="2170080"/>
            <a:ext cx="4114080" cy="1085040"/>
          </a:xfrm>
          <a:prstGeom prst="rect">
            <a:avLst/>
          </a:prstGeom>
          <a:ln>
            <a:noFill/>
          </a:ln>
        </p:spPr>
      </p:pic>
      <p:sp>
        <p:nvSpPr>
          <p:cNvPr id="181" name="CustomShape 9"/>
          <p:cNvSpPr/>
          <p:nvPr/>
        </p:nvSpPr>
        <p:spPr>
          <a:xfrm>
            <a:off x="238320" y="5334480"/>
            <a:ext cx="6253200" cy="105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Andrew 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b2b2b2"/>
                </a:solidFill>
                <a:latin typeface="Century Gothic"/>
                <a:ea typeface="DejaVu Sans"/>
              </a:rPr>
              <a:t>Even though end-to-end learning has seen many successes...but I’m skeptical about end-to-end learning for autonomous driving...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212080" y="2158560"/>
            <a:ext cx="3458520" cy="4564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6865920" y="5192640"/>
            <a:ext cx="1434960" cy="146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185" name="CustomShape 2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End-to-end: Pros and cons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86" name="Line 3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" name="CustomShape 4"/>
          <p:cNvSpPr/>
          <p:nvPr/>
        </p:nvSpPr>
        <p:spPr>
          <a:xfrm>
            <a:off x="202320" y="1121400"/>
            <a:ext cx="4917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5"/>
          <p:cNvSpPr/>
          <p:nvPr/>
        </p:nvSpPr>
        <p:spPr>
          <a:xfrm>
            <a:off x="4663440" y="1245240"/>
            <a:ext cx="360" cy="5155560"/>
          </a:xfrm>
          <a:prstGeom prst="line">
            <a:avLst/>
          </a:prstGeom>
          <a:ln cap="rnd" w="12600">
            <a:solidFill>
              <a:srgbClr val="ffffd7"/>
            </a:solidFill>
            <a:custDash>
              <a:ds d="700000" sp="300000"/>
              <a:ds d="700000" sp="300000"/>
              <a:ds d="7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6"/>
          <p:cNvSpPr/>
          <p:nvPr/>
        </p:nvSpPr>
        <p:spPr>
          <a:xfrm>
            <a:off x="166320" y="1232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4810320" y="1268640"/>
            <a:ext cx="30355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182880" y="1632600"/>
            <a:ext cx="460728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No hand-engineered needed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Won’t be hampered by the limitations of hand-engineered features,some useful information might be dropped by hand-engineered features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3. Directly learning rich outputs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CustomShape 9"/>
          <p:cNvSpPr/>
          <p:nvPr/>
        </p:nvSpPr>
        <p:spPr>
          <a:xfrm>
            <a:off x="4790880" y="1584720"/>
            <a:ext cx="4296960" cy="16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Needs </a:t>
            </a:r>
            <a:r>
              <a:rPr b="1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lots</a:t>
            </a: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of labeled data for “both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ends”—the input end and the output end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583680" y="274320"/>
            <a:ext cx="822240" cy="783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365760" y="4128120"/>
            <a:ext cx="3366720" cy="83340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385560" y="5379120"/>
            <a:ext cx="4185720" cy="1012320"/>
          </a:xfrm>
          <a:prstGeom prst="rect">
            <a:avLst/>
          </a:prstGeom>
          <a:ln>
            <a:noFill/>
          </a:ln>
        </p:spPr>
      </p:pic>
      <p:sp>
        <p:nvSpPr>
          <p:cNvPr id="196" name="CustomShape 10"/>
          <p:cNvSpPr/>
          <p:nvPr/>
        </p:nvSpPr>
        <p:spPr>
          <a:xfrm>
            <a:off x="274320" y="3648960"/>
            <a:ext cx="429696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Traditional supervised learning: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h: ​ X→​Y (y:integer / real number)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7" name="CustomShape 11"/>
          <p:cNvSpPr/>
          <p:nvPr/>
        </p:nvSpPr>
        <p:spPr>
          <a:xfrm>
            <a:off x="4610880" y="3132720"/>
            <a:ext cx="429696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         </a:t>
            </a: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Labeled Data!!!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8" name="CustomShape 12"/>
          <p:cNvSpPr/>
          <p:nvPr/>
        </p:nvSpPr>
        <p:spPr>
          <a:xfrm>
            <a:off x="274320" y="5088960"/>
            <a:ext cx="42969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 DL: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9" name="CustomShape 13"/>
          <p:cNvSpPr/>
          <p:nvPr/>
        </p:nvSpPr>
        <p:spPr>
          <a:xfrm>
            <a:off x="4826880" y="5796720"/>
            <a:ext cx="4241520" cy="73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when the training set is small, it might do worse than the hand-engineered pipeline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201" name="CustomShape 2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End-to-end: Pros and cons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2" name="Line 3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74400" y="1928160"/>
            <a:ext cx="1855440" cy="32940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2527920" y="1931040"/>
            <a:ext cx="1841040" cy="326844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4644000" y="1931040"/>
            <a:ext cx="1828080" cy="324612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6795000" y="1931040"/>
            <a:ext cx="1831680" cy="325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1"/>
          <p:cNvGrpSpPr/>
          <p:nvPr/>
        </p:nvGrpSpPr>
        <p:grpSpPr>
          <a:xfrm>
            <a:off x="133560" y="355320"/>
            <a:ext cx="6753960" cy="514080"/>
            <a:chOff x="133560" y="355320"/>
            <a:chExt cx="6753960" cy="514080"/>
          </a:xfrm>
        </p:grpSpPr>
        <p:sp>
          <p:nvSpPr>
            <p:cNvPr id="208" name="CustomShape 2"/>
            <p:cNvSpPr/>
            <p:nvPr/>
          </p:nvSpPr>
          <p:spPr>
            <a:xfrm>
              <a:off x="133560" y="35532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Pipeline or End-to-end 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09" name="Line 3"/>
            <p:cNvSpPr/>
            <p:nvPr/>
          </p:nvSpPr>
          <p:spPr>
            <a:xfrm>
              <a:off x="212400" y="86904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0" name="CustomShape 4"/>
          <p:cNvSpPr/>
          <p:nvPr/>
        </p:nvSpPr>
        <p:spPr>
          <a:xfrm>
            <a:off x="202680" y="980640"/>
            <a:ext cx="84837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For specified task, choose pipeline or end-to-end, should consider: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202680" y="1501200"/>
            <a:ext cx="8758080" cy="26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</a:t>
            </a: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 availability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e181e"/>
                </a:solidFill>
                <a:latin typeface="Century Gothic"/>
                <a:ea typeface="DejaVu Sans"/>
              </a:rPr>
              <a:t>[Task]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autonomous car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End-to-end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:Need a large dataset of (Image, Steering Direction) pairs.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It is very time-consuming and expensive.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Pipeline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: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There are numerous computer vision datasets with large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numbers of labeled cars and pedestrians, it’s easy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to build a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car detector and a pedestrian detector with these data.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202680" y="4777200"/>
            <a:ext cx="8483760" cy="176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Really?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33560" y="355320"/>
            <a:ext cx="79128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702000" y="1427040"/>
            <a:ext cx="4509720" cy="210276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5943600" y="1176840"/>
            <a:ext cx="2377080" cy="339048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189000" y="4366800"/>
            <a:ext cx="8519760" cy="22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Something interesting: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1. Training data was collected by driving about 72 hours on a wide variety of roads and in a diverse set of lighting and weather conditions.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The training data is therefore augmented with additional images that show the car in different shifts from the center of the lane and rotations from the direction of the road.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3. It’s able to learn the entire task of lane and road following without manual decomposition into road or lane marking detection, semantic abstraction, path planning, and control. A small amount of training data is needed.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1" lang="en-US" sz="1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It’s the success of end-to-end deep learning!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156960" y="1054080"/>
            <a:ext cx="7207920" cy="386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End to End Learning for Self-Driving Cars(By Nvidia)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18" name="Group 4"/>
          <p:cNvGrpSpPr/>
          <p:nvPr/>
        </p:nvGrpSpPr>
        <p:grpSpPr>
          <a:xfrm>
            <a:off x="138600" y="360360"/>
            <a:ext cx="6753960" cy="514080"/>
            <a:chOff x="138600" y="360360"/>
            <a:chExt cx="6753960" cy="514080"/>
          </a:xfrm>
        </p:grpSpPr>
        <p:sp>
          <p:nvSpPr>
            <p:cNvPr id="219" name="CustomShape 5"/>
            <p:cNvSpPr/>
            <p:nvPr/>
          </p:nvSpPr>
          <p:spPr>
            <a:xfrm>
              <a:off x="138600" y="360360"/>
              <a:ext cx="5361480" cy="3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ffffff"/>
                  </a:solidFill>
                  <a:latin typeface="Century Gothic"/>
                  <a:ea typeface="DejaVu Sans"/>
                </a:rPr>
                <a:t>Pipeline or End-to-end ?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220" name="Line 6"/>
            <p:cNvSpPr/>
            <p:nvPr/>
          </p:nvSpPr>
          <p:spPr>
            <a:xfrm>
              <a:off x="217440" y="874080"/>
              <a:ext cx="6675120" cy="360"/>
            </a:xfrm>
            <a:prstGeom prst="line">
              <a:avLst/>
            </a:prstGeom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4605</TotalTime>
  <Application>LibreOffice/6.1.2.1$Linux_X86_64 LibreOffice_project/10$Build-1</Application>
  <Words>417</Words>
  <Paragraphs>51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2018-11-05T05:09:19Z</dcterms:created>
  <dc:creator>江丹丹</dc:creator>
  <dc:description/>
  <dc:language>en-US</dc:language>
  <cp:lastModifiedBy/>
  <dcterms:modified xsi:type="dcterms:W3CDTF">2018-11-29T09:47:24Z</dcterms:modified>
  <cp:revision>165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全屏显示(4:3)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